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handoutMasterIdLst>
    <p:handoutMasterId r:id="rId11"/>
  </p:handoutMasterIdLst>
  <p:sldIdLst>
    <p:sldId id="261" r:id="rId2"/>
    <p:sldId id="257" r:id="rId3"/>
    <p:sldId id="271" r:id="rId4"/>
    <p:sldId id="288" r:id="rId5"/>
    <p:sldId id="262" r:id="rId6"/>
    <p:sldId id="272" r:id="rId7"/>
    <p:sldId id="275" r:id="rId8"/>
    <p:sldId id="289"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74" autoAdjust="0"/>
    <p:restoredTop sz="86384" autoAdjust="0"/>
  </p:normalViewPr>
  <p:slideViewPr>
    <p:cSldViewPr snapToGrid="0">
      <p:cViewPr varScale="1">
        <p:scale>
          <a:sx n="102" d="100"/>
          <a:sy n="102" d="100"/>
        </p:scale>
        <p:origin x="150" y="2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9/13/2017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jpg>
</file>

<file path=ppt/media/image4.png>
</file>

<file path=ppt/media/image5.jp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9/13/2017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introduce DL Workspace, an open source toolkit for turn-key AI Cluster setup and operation.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19114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DL Workspace </a:t>
            </a:r>
            <a:r>
              <a:rPr lang="en-US" baseline="0" dirty="0"/>
              <a:t>provides out-of-box support for multiple Deep Learning toolkit, and big data analytical kits. It </a:t>
            </a:r>
            <a:r>
              <a:rPr lang="en-US" dirty="0"/>
              <a:t>is used daily by</a:t>
            </a:r>
            <a:r>
              <a:rPr lang="en-US" baseline="0" dirty="0"/>
              <a:t> Microsoft employees, and allows AI scientist to run both interactive jobs and batch jobs on cluster.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198030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rest of the video explains the process to install DL Workspace on Azure</a:t>
            </a:r>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255335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a development machine running Ubuntu OS. You may then either install docker, and build DL workspace dev docker, or run installation scripts that will install docker, python and Azure CLI on your machine.  </a:t>
            </a:r>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23231319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Prepare configuration file. You need the name of the cluster, # of infrastructure and worker node, deployed azure location, and type of VM size. </a:t>
            </a:r>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330295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your Open ID provider, configuration the Open ID endpoint, and put the information into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0138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Log in to your azure account via </a:t>
            </a:r>
            <a:r>
              <a:rPr lang="en-US" dirty="0" err="1"/>
              <a:t>az</a:t>
            </a:r>
            <a:r>
              <a:rPr lang="en-US" dirty="0"/>
              <a:t> login. Then run the following scripts in sequence to create Azure VM, generate configuration file for the Azure Cluster, and deploy </a:t>
            </a:r>
            <a:r>
              <a:rPr lang="en-US" dirty="0" err="1"/>
              <a:t>kubernete</a:t>
            </a:r>
            <a:r>
              <a:rPr lang="en-US" dirty="0"/>
              <a:t> cluster &amp; DL Workspace runtime. </a:t>
            </a:r>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988321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scripts run through, please wait a few minutes for the container to start. You should have a fully </a:t>
            </a:r>
            <a:r>
              <a:rPr lang="en-US"/>
              <a:t>function cluster.</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201216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9/13/2017</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9/13/2017</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9/13/2017</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9/13/2017</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9/13/2017</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9/13/2017</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jp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4.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12.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p:txBody>
          <a:bodyPr/>
          <a:lstStyle/>
          <a:p>
            <a:r>
              <a:rPr lang="en-US" dirty="0">
                <a:solidFill>
                  <a:srgbClr val="C00000"/>
                </a:solidFill>
              </a:rPr>
              <a:t>DL Workspace</a:t>
            </a:r>
          </a:p>
        </p:txBody>
      </p:sp>
      <p:sp>
        <p:nvSpPr>
          <p:cNvPr id="3" name="Subtitle 2"/>
          <p:cNvSpPr>
            <a:spLocks noGrp="1"/>
          </p:cNvSpPr>
          <p:nvPr>
            <p:ph type="subTitle" idx="1"/>
          </p:nvPr>
        </p:nvSpPr>
        <p:spPr/>
        <p:txBody>
          <a:bodyPr/>
          <a:lstStyle/>
          <a:p>
            <a:r>
              <a:rPr lang="en-US" dirty="0"/>
              <a:t>Open Source Toolkit for Turn-Key AI Cluster</a:t>
            </a:r>
          </a:p>
        </p:txBody>
      </p:sp>
      <p:pic>
        <p:nvPicPr>
          <p:cNvPr id="6" name="Audio 5">
            <a:hlinkClick r:id="" action="ppaction://media"/>
            <a:extLst>
              <a:ext uri="{FF2B5EF4-FFF2-40B4-BE49-F238E27FC236}">
                <a16:creationId xmlns:a16="http://schemas.microsoft.com/office/drawing/2014/main" id="{13D9384E-8DD0-4B54-AE2D-8DE136E0EB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advTm="9536">
        <p:fade/>
      </p:transition>
    </mc:Choice>
    <mc:Fallback xmlns="">
      <p:transition spd="med" advTm="9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DL Workspace is …</a:t>
            </a:r>
          </a:p>
        </p:txBody>
      </p:sp>
      <p:sp>
        <p:nvSpPr>
          <p:cNvPr id="3" name="Content Placeholder 2"/>
          <p:cNvSpPr>
            <a:spLocks noGrp="1"/>
          </p:cNvSpPr>
          <p:nvPr>
            <p:ph idx="1"/>
          </p:nvPr>
        </p:nvSpPr>
        <p:spPr/>
        <p:txBody>
          <a:bodyPr>
            <a:normAutofit lnSpcReduction="10000"/>
          </a:bodyPr>
          <a:lstStyle/>
          <a:p>
            <a:r>
              <a:rPr lang="en-US" altLang="zh-CN" dirty="0"/>
              <a:t>O</a:t>
            </a:r>
            <a:r>
              <a:rPr lang="en-US" dirty="0"/>
              <a:t>pen source toolkit for turn-key </a:t>
            </a:r>
            <a:r>
              <a:rPr lang="en-US" altLang="zh-CN" dirty="0"/>
              <a:t>AI cluster setup</a:t>
            </a:r>
            <a:endParaRPr lang="en-US" dirty="0"/>
          </a:p>
          <a:p>
            <a:r>
              <a:rPr lang="en-US" dirty="0"/>
              <a:t>Used for daily development/production in Microsoft internal groups (e.g., Microsoft Cognitive Services, </a:t>
            </a:r>
            <a:r>
              <a:rPr lang="en-US" altLang="zh-CN" dirty="0"/>
              <a:t>SwiftKey, </a:t>
            </a:r>
            <a:r>
              <a:rPr lang="en-US" dirty="0"/>
              <a:t>Bing </a:t>
            </a:r>
            <a:r>
              <a:rPr lang="en-US" altLang="zh-CN" dirty="0"/>
              <a:t>Relevance)</a:t>
            </a:r>
            <a:endParaRPr lang="en-US" dirty="0"/>
          </a:p>
          <a:p>
            <a:r>
              <a:rPr lang="en-US" dirty="0"/>
              <a:t>Allow AI scientist to run jobs (interactive exploration, training, inferencing, data analytics)</a:t>
            </a:r>
          </a:p>
          <a:p>
            <a:pPr lvl="1"/>
            <a:r>
              <a:rPr lang="en-US" dirty="0"/>
              <a:t>Resource managed by cluster</a:t>
            </a:r>
          </a:p>
          <a:p>
            <a:pPr lvl="1"/>
            <a:r>
              <a:rPr lang="en-US" dirty="0"/>
              <a:t>Turn-key operation (automatic </a:t>
            </a:r>
            <a:r>
              <a:rPr lang="en-US" altLang="zh-CN" dirty="0"/>
              <a:t>software</a:t>
            </a:r>
            <a:r>
              <a:rPr lang="zh-CN" altLang="en-US" dirty="0"/>
              <a:t> </a:t>
            </a:r>
            <a:r>
              <a:rPr lang="en-US" altLang="zh-CN" dirty="0"/>
              <a:t>setup &amp;</a:t>
            </a:r>
            <a:r>
              <a:rPr lang="zh-CN" altLang="en-US" dirty="0"/>
              <a:t> </a:t>
            </a:r>
            <a:r>
              <a:rPr lang="en-US" altLang="zh-CN" dirty="0"/>
              <a:t>cluster</a:t>
            </a:r>
            <a:r>
              <a:rPr lang="zh-CN" altLang="en-US" dirty="0"/>
              <a:t> </a:t>
            </a:r>
            <a:r>
              <a:rPr lang="en-US" altLang="zh-CN" dirty="0"/>
              <a:t>configuration)</a:t>
            </a:r>
          </a:p>
          <a:p>
            <a:pPr marL="388620" indent="-342900"/>
            <a:r>
              <a:rPr lang="en-US" dirty="0"/>
              <a:t>Out-of-box support</a:t>
            </a:r>
          </a:p>
          <a:p>
            <a:pPr marL="617220" lvl="1" indent="-342900"/>
            <a:r>
              <a:rPr lang="en-US" dirty="0"/>
              <a:t>All major DL toolkits (TensorFlow, CNTK, Caffe, </a:t>
            </a:r>
            <a:r>
              <a:rPr lang="en-US" dirty="0" err="1"/>
              <a:t>MxNet</a:t>
            </a:r>
            <a:r>
              <a:rPr lang="en-US" dirty="0"/>
              <a:t>, etc..)</a:t>
            </a:r>
          </a:p>
          <a:p>
            <a:pPr marL="617220" lvl="1" indent="-342900"/>
            <a:r>
              <a:rPr lang="en-US" dirty="0"/>
              <a:t>Big data analytics (Hadoop/Spark)</a:t>
            </a:r>
          </a:p>
          <a:p>
            <a:endParaRPr lang="en-US" dirty="0"/>
          </a:p>
          <a:p>
            <a:endParaRPr lang="en-US" dirty="0"/>
          </a:p>
        </p:txBody>
      </p:sp>
      <p:pic>
        <p:nvPicPr>
          <p:cNvPr id="12" name="Audio 11">
            <a:hlinkClick r:id="" action="ppaction://media"/>
            <a:extLst>
              <a:ext uri="{FF2B5EF4-FFF2-40B4-BE49-F238E27FC236}">
                <a16:creationId xmlns:a16="http://schemas.microsoft.com/office/drawing/2014/main"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par>
                          <p:cTn id="11" fill="hold">
                            <p:stCondLst>
                              <p:cond delay="2000"/>
                            </p:stCondLst>
                            <p:childTnLst>
                              <p:par>
                                <p:cTn id="12" presetID="10"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par>
                          <p:cTn id="15" fill="hold">
                            <p:stCondLst>
                              <p:cond delay="3000"/>
                            </p:stCondLst>
                            <p:childTnLst>
                              <p:par>
                                <p:cTn id="16" presetID="10" presetClass="entr" presetSubtype="0" fill="hold"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childTnLst>
                                </p:cTn>
                              </p:par>
                            </p:childTnLst>
                          </p:cTn>
                        </p:par>
                        <p:par>
                          <p:cTn id="19" fill="hold">
                            <p:stCondLst>
                              <p:cond delay="40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par>
                          <p:cTn id="23" fill="hold">
                            <p:stCondLst>
                              <p:cond delay="5000"/>
                            </p:stCondLst>
                            <p:childTnLst>
                              <p:par>
                                <p:cTn id="24" presetID="10"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childTnLst>
                                </p:cTn>
                              </p:par>
                            </p:childTnLst>
                          </p:cTn>
                        </p:par>
                        <p:par>
                          <p:cTn id="27" fill="hold">
                            <p:stCondLst>
                              <p:cond delay="6000"/>
                            </p:stCondLst>
                            <p:childTnLst>
                              <p:par>
                                <p:cTn id="28" presetID="10" presetClass="entr" presetSubtype="0"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childTnLst>
                                </p:cTn>
                              </p:par>
                            </p:childTnLst>
                          </p:cTn>
                        </p:par>
                        <p:par>
                          <p:cTn id="31" fill="hold">
                            <p:stCondLst>
                              <p:cond delay="7000"/>
                            </p:stCondLst>
                            <p:childTnLst>
                              <p:par>
                                <p:cTn id="32" presetID="10" presetClass="entr" presetSubtype="0" fill="hold"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childTnLst>
                                </p:cTn>
                              </p:par>
                            </p:childTnLst>
                          </p:cTn>
                        </p:par>
                        <p:par>
                          <p:cTn id="35" fill="hold">
                            <p:stCondLst>
                              <p:cond delay="8000"/>
                            </p:stCondLst>
                            <p:childTnLst>
                              <p:par>
                                <p:cTn id="36" presetID="10" presetClass="entr" presetSubtype="0" fill="hold" nodeType="after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childTnLst>
                                </p:cTn>
                              </p:par>
                            </p:childTnLst>
                          </p:cTn>
                        </p:par>
                        <p:par>
                          <p:cTn id="39" fill="hold">
                            <p:stCondLst>
                              <p:cond delay="9000"/>
                            </p:stCondLst>
                            <p:childTnLst>
                              <p:par>
                                <p:cTn id="40" presetID="10" presetClass="entr" presetSubtype="0"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a:xfrm>
            <a:off x="687377" y="1909346"/>
            <a:ext cx="10210778" cy="3383280"/>
          </a:xfrm>
        </p:spPr>
        <p:txBody>
          <a:bodyPr/>
          <a:lstStyle/>
          <a:p>
            <a:pPr algn="ctr"/>
            <a:r>
              <a:rPr lang="en-US" altLang="zh-CN" dirty="0">
                <a:solidFill>
                  <a:srgbClr val="C00000"/>
                </a:solidFill>
              </a:rPr>
              <a:t>Installation on Azure</a:t>
            </a:r>
            <a:endParaRPr lang="en-US" dirty="0">
              <a:solidFill>
                <a:srgbClr val="C00000"/>
              </a:solidFill>
            </a:endParaRPr>
          </a:p>
        </p:txBody>
      </p:sp>
      <p:pic>
        <p:nvPicPr>
          <p:cNvPr id="3" name="Audio 2">
            <a:hlinkClick r:id="" action="ppaction://media"/>
            <a:extLst>
              <a:ext uri="{FF2B5EF4-FFF2-40B4-BE49-F238E27FC236}">
                <a16:creationId xmlns:a16="http://schemas.microsoft.com/office/drawing/2014/main" id="{A5CEAD41-3243-4950-8B1A-7BBD86B4CB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38283912"/>
      </p:ext>
    </p:extLst>
  </p:cSld>
  <p:clrMapOvr>
    <a:masterClrMapping/>
  </p:clrMapOvr>
  <mc:AlternateContent xmlns:mc="http://schemas.openxmlformats.org/markup-compatibility/2006" xmlns:p14="http://schemas.microsoft.com/office/powerpoint/2010/main">
    <mc:Choice Requires="p14">
      <p:transition spd="med" p14:dur="700" advClick="0" advTm="5361">
        <p:fade/>
      </p:transition>
    </mc:Choice>
    <mc:Fallback xmlns="">
      <p:transition spd="med" advClick="0" advTm="53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 Dev Box</a:t>
            </a:r>
          </a:p>
        </p:txBody>
      </p:sp>
      <p:pic>
        <p:nvPicPr>
          <p:cNvPr id="12" name="Audio 11">
            <a:hlinkClick r:id="" action="ppaction://media"/>
            <a:extLst>
              <a:ext uri="{FF2B5EF4-FFF2-40B4-BE49-F238E27FC236}">
                <a16:creationId xmlns:a16="http://schemas.microsoft.com/office/drawing/2014/main"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6" name="Picture 5">
            <a:extLst>
              <a:ext uri="{FF2B5EF4-FFF2-40B4-BE49-F238E27FC236}">
                <a16:creationId xmlns:a16="http://schemas.microsoft.com/office/drawing/2014/main" id="{E20C764E-4EEF-4569-8762-9309C88621FD}"/>
              </a:ext>
            </a:extLst>
          </p:cNvPr>
          <p:cNvPicPr>
            <a:picLocks noChangeAspect="1"/>
          </p:cNvPicPr>
          <p:nvPr/>
        </p:nvPicPr>
        <p:blipFill>
          <a:blip r:embed="rId6"/>
          <a:stretch>
            <a:fillRect/>
          </a:stretch>
        </p:blipFill>
        <p:spPr>
          <a:xfrm>
            <a:off x="964351" y="1821182"/>
            <a:ext cx="1425726" cy="1181881"/>
          </a:xfrm>
          <a:prstGeom prst="rect">
            <a:avLst/>
          </a:prstGeom>
        </p:spPr>
      </p:pic>
      <p:pic>
        <p:nvPicPr>
          <p:cNvPr id="8" name="Picture 7">
            <a:extLst>
              <a:ext uri="{FF2B5EF4-FFF2-40B4-BE49-F238E27FC236}">
                <a16:creationId xmlns:a16="http://schemas.microsoft.com/office/drawing/2014/main" id="{9AA3EF79-649A-4712-B4CA-DBCF3A702F63}"/>
              </a:ext>
            </a:extLst>
          </p:cNvPr>
          <p:cNvPicPr>
            <a:picLocks noChangeAspect="1"/>
          </p:cNvPicPr>
          <p:nvPr/>
        </p:nvPicPr>
        <p:blipFill>
          <a:blip r:embed="rId7"/>
          <a:stretch>
            <a:fillRect/>
          </a:stretch>
        </p:blipFill>
        <p:spPr>
          <a:xfrm>
            <a:off x="3663483" y="1561497"/>
            <a:ext cx="2004796" cy="1789538"/>
          </a:xfrm>
          <a:prstGeom prst="rect">
            <a:avLst/>
          </a:prstGeom>
        </p:spPr>
      </p:pic>
      <p:sp>
        <p:nvSpPr>
          <p:cNvPr id="9" name="Cross 8">
            <a:extLst>
              <a:ext uri="{FF2B5EF4-FFF2-40B4-BE49-F238E27FC236}">
                <a16:creationId xmlns:a16="http://schemas.microsoft.com/office/drawing/2014/main" id="{93A6C182-FF41-4E19-9F84-F7FF4B5ABEAA}"/>
              </a:ext>
            </a:extLst>
          </p:cNvPr>
          <p:cNvSpPr/>
          <p:nvPr/>
        </p:nvSpPr>
        <p:spPr>
          <a:xfrm>
            <a:off x="2776334" y="1910778"/>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E0809E-603E-4D04-9FB4-4D5E8F010ACC}"/>
              </a:ext>
            </a:extLst>
          </p:cNvPr>
          <p:cNvPicPr>
            <a:picLocks noChangeAspect="1"/>
          </p:cNvPicPr>
          <p:nvPr/>
        </p:nvPicPr>
        <p:blipFill>
          <a:blip r:embed="rId8"/>
          <a:stretch>
            <a:fillRect/>
          </a:stretch>
        </p:blipFill>
        <p:spPr>
          <a:xfrm>
            <a:off x="6447440" y="1374588"/>
            <a:ext cx="2442761" cy="1900468"/>
          </a:xfrm>
          <a:prstGeom prst="rect">
            <a:avLst/>
          </a:prstGeom>
        </p:spPr>
      </p:pic>
      <p:sp>
        <p:nvSpPr>
          <p:cNvPr id="13" name="Cross 12">
            <a:extLst>
              <a:ext uri="{FF2B5EF4-FFF2-40B4-BE49-F238E27FC236}">
                <a16:creationId xmlns:a16="http://schemas.microsoft.com/office/drawing/2014/main" id="{BD065508-1CD4-4162-A15E-F882CEEC2885}"/>
              </a:ext>
            </a:extLst>
          </p:cNvPr>
          <p:cNvSpPr/>
          <p:nvPr/>
        </p:nvSpPr>
        <p:spPr>
          <a:xfrm>
            <a:off x="5664025" y="1823479"/>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3ED7C975-88C3-435C-AAAD-7527749A3416}"/>
              </a:ext>
            </a:extLst>
          </p:cNvPr>
          <p:cNvPicPr>
            <a:picLocks noChangeAspect="1"/>
          </p:cNvPicPr>
          <p:nvPr/>
        </p:nvPicPr>
        <p:blipFill>
          <a:blip r:embed="rId6"/>
          <a:stretch>
            <a:fillRect/>
          </a:stretch>
        </p:blipFill>
        <p:spPr>
          <a:xfrm>
            <a:off x="964351" y="4174449"/>
            <a:ext cx="1425726" cy="1181881"/>
          </a:xfrm>
          <a:prstGeom prst="rect">
            <a:avLst/>
          </a:prstGeom>
        </p:spPr>
      </p:pic>
      <p:sp>
        <p:nvSpPr>
          <p:cNvPr id="15" name="Cross 14">
            <a:extLst>
              <a:ext uri="{FF2B5EF4-FFF2-40B4-BE49-F238E27FC236}">
                <a16:creationId xmlns:a16="http://schemas.microsoft.com/office/drawing/2014/main" id="{D5C04F45-73AB-4316-8FDD-0C58D183F6C9}"/>
              </a:ext>
            </a:extLst>
          </p:cNvPr>
          <p:cNvSpPr/>
          <p:nvPr/>
        </p:nvSpPr>
        <p:spPr>
          <a:xfrm>
            <a:off x="2776334" y="4264045"/>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702B8BF-1ED0-493C-8AC9-679CDCB3B049}"/>
              </a:ext>
            </a:extLst>
          </p:cNvPr>
          <p:cNvSpPr txBox="1"/>
          <p:nvPr/>
        </p:nvSpPr>
        <p:spPr>
          <a:xfrm>
            <a:off x="4026541" y="4521551"/>
            <a:ext cx="1981357" cy="646331"/>
          </a:xfrm>
          <a:prstGeom prst="rect">
            <a:avLst/>
          </a:prstGeom>
          <a:noFill/>
        </p:spPr>
        <p:txBody>
          <a:bodyPr wrap="square" rtlCol="0">
            <a:spAutoFit/>
          </a:bodyPr>
          <a:lstStyle/>
          <a:p>
            <a:r>
              <a:rPr lang="en-US" dirty="0"/>
              <a:t>Installation script for</a:t>
            </a:r>
          </a:p>
        </p:txBody>
      </p:sp>
      <p:sp>
        <p:nvSpPr>
          <p:cNvPr id="17" name="TextBox 16">
            <a:extLst>
              <a:ext uri="{FF2B5EF4-FFF2-40B4-BE49-F238E27FC236}">
                <a16:creationId xmlns:a16="http://schemas.microsoft.com/office/drawing/2014/main" id="{9A708DBE-1ADB-4D4D-86FC-FE1697DD956E}"/>
              </a:ext>
            </a:extLst>
          </p:cNvPr>
          <p:cNvSpPr txBox="1"/>
          <p:nvPr/>
        </p:nvSpPr>
        <p:spPr>
          <a:xfrm>
            <a:off x="4376508" y="3525979"/>
            <a:ext cx="877163" cy="646331"/>
          </a:xfrm>
          <a:prstGeom prst="rect">
            <a:avLst/>
          </a:prstGeom>
          <a:noFill/>
        </p:spPr>
        <p:txBody>
          <a:bodyPr wrap="none" rtlCol="0">
            <a:spAutoFit/>
          </a:bodyPr>
          <a:lstStyle/>
          <a:p>
            <a:r>
              <a:rPr lang="en-US" sz="3600" dirty="0">
                <a:solidFill>
                  <a:srgbClr val="FF0000"/>
                </a:solidFill>
              </a:rPr>
              <a:t>OR</a:t>
            </a:r>
          </a:p>
        </p:txBody>
      </p:sp>
      <p:pic>
        <p:nvPicPr>
          <p:cNvPr id="18" name="Picture 17">
            <a:extLst>
              <a:ext uri="{FF2B5EF4-FFF2-40B4-BE49-F238E27FC236}">
                <a16:creationId xmlns:a16="http://schemas.microsoft.com/office/drawing/2014/main" id="{4802AE1B-F838-4E5E-BD97-01CCD6D96860}"/>
              </a:ext>
            </a:extLst>
          </p:cNvPr>
          <p:cNvPicPr>
            <a:picLocks noChangeAspect="1"/>
          </p:cNvPicPr>
          <p:nvPr/>
        </p:nvPicPr>
        <p:blipFill>
          <a:blip r:embed="rId7"/>
          <a:stretch>
            <a:fillRect/>
          </a:stretch>
        </p:blipFill>
        <p:spPr>
          <a:xfrm>
            <a:off x="6259962" y="4307726"/>
            <a:ext cx="892847" cy="796981"/>
          </a:xfrm>
          <a:prstGeom prst="rect">
            <a:avLst/>
          </a:prstGeom>
        </p:spPr>
      </p:pic>
      <p:sp>
        <p:nvSpPr>
          <p:cNvPr id="19" name="Cross 18">
            <a:extLst>
              <a:ext uri="{FF2B5EF4-FFF2-40B4-BE49-F238E27FC236}">
                <a16:creationId xmlns:a16="http://schemas.microsoft.com/office/drawing/2014/main" id="{9C1E2634-6834-495B-8DF4-79F558BE1DD0}"/>
              </a:ext>
            </a:extLst>
          </p:cNvPr>
          <p:cNvSpPr/>
          <p:nvPr/>
        </p:nvSpPr>
        <p:spPr>
          <a:xfrm>
            <a:off x="7236844" y="4204872"/>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56D1C902-598C-4044-8DEA-7544AE3ABF6F}"/>
              </a:ext>
            </a:extLst>
          </p:cNvPr>
          <p:cNvPicPr>
            <a:picLocks noChangeAspect="1"/>
          </p:cNvPicPr>
          <p:nvPr/>
        </p:nvPicPr>
        <p:blipFill>
          <a:blip r:embed="rId9"/>
          <a:stretch>
            <a:fillRect/>
          </a:stretch>
        </p:blipFill>
        <p:spPr>
          <a:xfrm>
            <a:off x="8068267" y="4145791"/>
            <a:ext cx="1118618" cy="1118618"/>
          </a:xfrm>
          <a:prstGeom prst="rect">
            <a:avLst/>
          </a:prstGeom>
        </p:spPr>
      </p:pic>
      <p:pic>
        <p:nvPicPr>
          <p:cNvPr id="23" name="Picture 22">
            <a:extLst>
              <a:ext uri="{FF2B5EF4-FFF2-40B4-BE49-F238E27FC236}">
                <a16:creationId xmlns:a16="http://schemas.microsoft.com/office/drawing/2014/main" id="{A909E17D-4D81-48EA-99C7-8982D2F07E3F}"/>
              </a:ext>
            </a:extLst>
          </p:cNvPr>
          <p:cNvPicPr>
            <a:picLocks noChangeAspect="1"/>
          </p:cNvPicPr>
          <p:nvPr/>
        </p:nvPicPr>
        <p:blipFill>
          <a:blip r:embed="rId10"/>
          <a:stretch>
            <a:fillRect/>
          </a:stretch>
        </p:blipFill>
        <p:spPr>
          <a:xfrm>
            <a:off x="9643450" y="3921413"/>
            <a:ext cx="2349588" cy="1415415"/>
          </a:xfrm>
          <a:prstGeom prst="rect">
            <a:avLst/>
          </a:prstGeom>
        </p:spPr>
      </p:pic>
      <p:sp>
        <p:nvSpPr>
          <p:cNvPr id="24" name="Cross 23">
            <a:extLst>
              <a:ext uri="{FF2B5EF4-FFF2-40B4-BE49-F238E27FC236}">
                <a16:creationId xmlns:a16="http://schemas.microsoft.com/office/drawing/2014/main" id="{6365B1CB-56C2-4F21-8528-63F06EE955D9}"/>
              </a:ext>
            </a:extLst>
          </p:cNvPr>
          <p:cNvSpPr/>
          <p:nvPr/>
        </p:nvSpPr>
        <p:spPr>
          <a:xfrm>
            <a:off x="9047777" y="4234299"/>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94812363"/>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FBBB0-5471-4DB6-924B-A7F7B051A7E2}"/>
              </a:ext>
            </a:extLst>
          </p:cNvPr>
          <p:cNvPicPr>
            <a:picLocks noChangeAspect="1"/>
          </p:cNvPicPr>
          <p:nvPr/>
        </p:nvPicPr>
        <p:blipFill rotWithShape="1">
          <a:blip r:embed="rId5"/>
          <a:srcRect r="53821" b="60184"/>
          <a:stretch/>
        </p:blipFill>
        <p:spPr>
          <a:xfrm>
            <a:off x="270439" y="195492"/>
            <a:ext cx="11018212" cy="5789098"/>
          </a:xfrm>
          <a:prstGeom prst="rect">
            <a:avLst/>
          </a:prstGeom>
        </p:spPr>
      </p:pic>
      <p:grpSp>
        <p:nvGrpSpPr>
          <p:cNvPr id="14" name="Group 13">
            <a:extLst>
              <a:ext uri="{FF2B5EF4-FFF2-40B4-BE49-F238E27FC236}">
                <a16:creationId xmlns:a16="http://schemas.microsoft.com/office/drawing/2014/main" id="{A753DA38-6A65-440D-8ADB-946568A4DE0B}"/>
              </a:ext>
            </a:extLst>
          </p:cNvPr>
          <p:cNvGrpSpPr/>
          <p:nvPr/>
        </p:nvGrpSpPr>
        <p:grpSpPr>
          <a:xfrm>
            <a:off x="3890930" y="769357"/>
            <a:ext cx="6835928" cy="3272697"/>
            <a:chOff x="6394493" y="-2364828"/>
            <a:chExt cx="6835928" cy="3272697"/>
          </a:xfrm>
        </p:grpSpPr>
        <p:sp>
          <p:nvSpPr>
            <p:cNvPr id="7" name="Oval 6">
              <a:extLst>
                <a:ext uri="{FF2B5EF4-FFF2-40B4-BE49-F238E27FC236}">
                  <a16:creationId xmlns:a16="http://schemas.microsoft.com/office/drawing/2014/main" id="{F624CACA-6521-4AF0-81B9-4228198CF136}"/>
                </a:ext>
              </a:extLst>
            </p:cNvPr>
            <p:cNvSpPr/>
            <p:nvPr/>
          </p:nvSpPr>
          <p:spPr>
            <a:xfrm>
              <a:off x="6394493" y="-2364828"/>
              <a:ext cx="4890727" cy="263599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79B746C9-4D21-4CE8-B540-89ECA01DA358}"/>
                </a:ext>
              </a:extLst>
            </p:cNvPr>
            <p:cNvCxnSpPr>
              <a:cxnSpLocks/>
              <a:stCxn id="7" idx="4"/>
            </p:cNvCxnSpPr>
            <p:nvPr/>
          </p:nvCxnSpPr>
          <p:spPr>
            <a:xfrm flipH="1">
              <a:off x="7399020" y="271167"/>
              <a:ext cx="1440837" cy="220717"/>
            </a:xfrm>
            <a:prstGeom prst="straightConnector1">
              <a:avLst/>
            </a:prstGeom>
            <a:ln w="38100">
              <a:solidFill>
                <a:srgbClr val="FFFF00"/>
              </a:solidFill>
              <a:tailEnd type="stealth" w="lg"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DB26C2-D3FB-4323-AD31-1737EB343DA8}"/>
                </a:ext>
              </a:extLst>
            </p:cNvPr>
            <p:cNvSpPr txBox="1"/>
            <p:nvPr/>
          </p:nvSpPr>
          <p:spPr>
            <a:xfrm>
              <a:off x="6673805" y="538537"/>
              <a:ext cx="6556616" cy="369332"/>
            </a:xfrm>
            <a:prstGeom prst="rect">
              <a:avLst/>
            </a:prstGeom>
            <a:noFill/>
          </p:spPr>
          <p:txBody>
            <a:bodyPr wrap="square" rtlCol="0">
              <a:spAutoFit/>
            </a:bodyPr>
            <a:lstStyle/>
            <a:p>
              <a:r>
                <a:rPr lang="en-US" dirty="0">
                  <a:solidFill>
                    <a:srgbClr val="FFFF00"/>
                  </a:solidFill>
                </a:rPr>
                <a:t>prepare configuration file </a:t>
              </a:r>
              <a:r>
                <a:rPr lang="en-US" dirty="0" err="1">
                  <a:solidFill>
                    <a:srgbClr val="FFFF00"/>
                  </a:solidFill>
                </a:rPr>
                <a:t>src</a:t>
              </a:r>
              <a:r>
                <a:rPr lang="en-US" dirty="0">
                  <a:solidFill>
                    <a:srgbClr val="FFFF00"/>
                  </a:solidFill>
                </a:rPr>
                <a:t>/</a:t>
              </a:r>
              <a:r>
                <a:rPr lang="en-US" dirty="0" err="1">
                  <a:solidFill>
                    <a:srgbClr val="FFFF00"/>
                  </a:solidFill>
                </a:rPr>
                <a:t>ClusterBootstrap</a:t>
              </a:r>
              <a:r>
                <a:rPr lang="en-US" dirty="0">
                  <a:solidFill>
                    <a:srgbClr val="FFFF00"/>
                  </a:solidFill>
                </a:rPr>
                <a:t>/</a:t>
              </a:r>
              <a:r>
                <a:rPr lang="en-US" dirty="0" err="1">
                  <a:solidFill>
                    <a:srgbClr val="FFFF00"/>
                  </a:solidFill>
                </a:rPr>
                <a:t>config.yaml</a:t>
              </a:r>
              <a:endParaRPr lang="en-US" dirty="0">
                <a:solidFill>
                  <a:srgbClr val="FFFF00"/>
                </a:solidFill>
              </a:endParaRPr>
            </a:p>
          </p:txBody>
        </p:sp>
      </p:grpSp>
      <p:pic>
        <p:nvPicPr>
          <p:cNvPr id="2" name="Audio 1">
            <a:hlinkClick r:id="" action="ppaction://media"/>
            <a:extLst>
              <a:ext uri="{FF2B5EF4-FFF2-40B4-BE49-F238E27FC236}">
                <a16:creationId xmlns:a16="http://schemas.microsoft.com/office/drawing/2014/main" id="{184E7D91-41C4-4376-B1CD-DEE024E399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76019738"/>
      </p:ext>
    </p:extLst>
  </p:cSld>
  <p:clrMapOvr>
    <a:masterClrMapping/>
  </p:clrMapOvr>
  <mc:AlternateContent xmlns:mc="http://schemas.openxmlformats.org/markup-compatibility/2006" xmlns:p14="http://schemas.microsoft.com/office/powerpoint/2010/main">
    <mc:Choice Requires="p14">
      <p:transition spd="med" p14:dur="700" advClick="0" advTm="4474">
        <p:fade/>
      </p:transition>
    </mc:Choice>
    <mc:Fallback xmlns="">
      <p:transition spd="med" advClick="0" advTm="44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dio 3">
            <a:hlinkClick r:id="" action="ppaction://media"/>
            <a:extLst>
              <a:ext uri="{FF2B5EF4-FFF2-40B4-BE49-F238E27FC236}">
                <a16:creationId xmlns:a16="http://schemas.microsoft.com/office/drawing/2014/main" id="{0FA8ACCB-9722-4679-AB73-43F1151E69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2" name="Picture 1">
            <a:extLst>
              <a:ext uri="{FF2B5EF4-FFF2-40B4-BE49-F238E27FC236}">
                <a16:creationId xmlns:a16="http://schemas.microsoft.com/office/drawing/2014/main" id="{74E4071F-2A5C-45A6-860E-3557129FB109}"/>
              </a:ext>
            </a:extLst>
          </p:cNvPr>
          <p:cNvPicPr>
            <a:picLocks noChangeAspect="1"/>
          </p:cNvPicPr>
          <p:nvPr/>
        </p:nvPicPr>
        <p:blipFill rotWithShape="1">
          <a:blip r:embed="rId6"/>
          <a:srcRect l="22966" t="19694" r="34099"/>
          <a:stretch/>
        </p:blipFill>
        <p:spPr>
          <a:xfrm>
            <a:off x="343949" y="276837"/>
            <a:ext cx="4832059" cy="5507372"/>
          </a:xfrm>
          <a:prstGeom prst="rect">
            <a:avLst/>
          </a:prstGeom>
        </p:spPr>
      </p:pic>
      <p:pic>
        <p:nvPicPr>
          <p:cNvPr id="7" name="Picture 6">
            <a:extLst>
              <a:ext uri="{FF2B5EF4-FFF2-40B4-BE49-F238E27FC236}">
                <a16:creationId xmlns:a16="http://schemas.microsoft.com/office/drawing/2014/main" id="{EE8C50F4-CFBB-44D4-B8ED-87630718F09A}"/>
              </a:ext>
            </a:extLst>
          </p:cNvPr>
          <p:cNvPicPr>
            <a:picLocks noChangeAspect="1"/>
          </p:cNvPicPr>
          <p:nvPr/>
        </p:nvPicPr>
        <p:blipFill rotWithShape="1">
          <a:blip r:embed="rId7"/>
          <a:srcRect l="21774" t="18838" r="35589"/>
          <a:stretch/>
        </p:blipFill>
        <p:spPr>
          <a:xfrm>
            <a:off x="6711193" y="276837"/>
            <a:ext cx="4798503" cy="5566095"/>
          </a:xfrm>
          <a:prstGeom prst="rect">
            <a:avLst/>
          </a:prstGeom>
        </p:spPr>
      </p:pic>
      <p:sp>
        <p:nvSpPr>
          <p:cNvPr id="10" name="TextBox 9">
            <a:extLst>
              <a:ext uri="{FF2B5EF4-FFF2-40B4-BE49-F238E27FC236}">
                <a16:creationId xmlns:a16="http://schemas.microsoft.com/office/drawing/2014/main" id="{912D4A83-F7E1-493C-BDD8-AC7256D893FA}"/>
              </a:ext>
            </a:extLst>
          </p:cNvPr>
          <p:cNvSpPr txBox="1"/>
          <p:nvPr/>
        </p:nvSpPr>
        <p:spPr>
          <a:xfrm>
            <a:off x="529420" y="6336268"/>
            <a:ext cx="10900580" cy="369332"/>
          </a:xfrm>
          <a:prstGeom prst="rect">
            <a:avLst/>
          </a:prstGeom>
          <a:noFill/>
        </p:spPr>
        <p:txBody>
          <a:bodyPr wrap="square" rtlCol="0">
            <a:spAutoFit/>
          </a:bodyPr>
          <a:lstStyle/>
          <a:p>
            <a:r>
              <a:rPr lang="en-US" dirty="0">
                <a:solidFill>
                  <a:srgbClr val="FF0000"/>
                </a:solidFill>
              </a:rPr>
              <a:t>Authentication for Microsoft </a:t>
            </a:r>
            <a:r>
              <a:rPr lang="en-US" dirty="0" err="1">
                <a:solidFill>
                  <a:srgbClr val="FF0000"/>
                </a:solidFill>
              </a:rPr>
              <a:t>corp</a:t>
            </a:r>
            <a:r>
              <a:rPr lang="en-US" dirty="0">
                <a:solidFill>
                  <a:srgbClr val="FF0000"/>
                </a:solidFill>
              </a:rPr>
              <a:t> users have been pre-configured, please contact authors for information.  </a:t>
            </a:r>
          </a:p>
        </p:txBody>
      </p:sp>
    </p:spTree>
    <p:extLst>
      <p:ext uri="{BB962C8B-B14F-4D97-AF65-F5344CB8AC3E}">
        <p14:creationId xmlns:p14="http://schemas.microsoft.com/office/powerpoint/2010/main" val="661993359"/>
      </p:ext>
    </p:extLst>
  </p:cSld>
  <p:clrMapOvr>
    <a:masterClrMapping/>
  </p:clrMapOvr>
  <mc:AlternateContent xmlns:mc="http://schemas.openxmlformats.org/markup-compatibility/2006" xmlns:p14="http://schemas.microsoft.com/office/powerpoint/2010/main">
    <mc:Choice Requires="p14">
      <p:transition spd="med" p14:dur="700" advClick="0" advTm="4946">
        <p:fade/>
      </p:transition>
    </mc:Choice>
    <mc:Fallback xmlns="">
      <p:transition spd="med" advClick="0" advTm="49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udio 2">
            <a:hlinkClick r:id="" action="ppaction://media"/>
            <a:extLst>
              <a:ext uri="{FF2B5EF4-FFF2-40B4-BE49-F238E27FC236}">
                <a16:creationId xmlns:a16="http://schemas.microsoft.com/office/drawing/2014/main" id="{AD58A201-D230-4AD4-A2DE-FCBBD116C6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4" name="Picture 3">
            <a:extLst>
              <a:ext uri="{FF2B5EF4-FFF2-40B4-BE49-F238E27FC236}">
                <a16:creationId xmlns:a16="http://schemas.microsoft.com/office/drawing/2014/main" id="{E0786223-AB54-47E3-BC2F-A66EA45BDF06}"/>
              </a:ext>
            </a:extLst>
          </p:cNvPr>
          <p:cNvPicPr>
            <a:picLocks noChangeAspect="1"/>
          </p:cNvPicPr>
          <p:nvPr/>
        </p:nvPicPr>
        <p:blipFill rotWithShape="1">
          <a:blip r:embed="rId6"/>
          <a:srcRect l="30080" t="16024" r="24643" b="2222"/>
          <a:stretch/>
        </p:blipFill>
        <p:spPr>
          <a:xfrm>
            <a:off x="409679" y="260059"/>
            <a:ext cx="5227723" cy="5752051"/>
          </a:xfrm>
          <a:prstGeom prst="rect">
            <a:avLst/>
          </a:prstGeom>
        </p:spPr>
      </p:pic>
      <p:sp>
        <p:nvSpPr>
          <p:cNvPr id="14" name="TextBox 13">
            <a:extLst>
              <a:ext uri="{FF2B5EF4-FFF2-40B4-BE49-F238E27FC236}">
                <a16:creationId xmlns:a16="http://schemas.microsoft.com/office/drawing/2014/main" id="{63B8AF6B-16FF-4F83-B59D-8D0D9BE31E45}"/>
              </a:ext>
            </a:extLst>
          </p:cNvPr>
          <p:cNvSpPr txBox="1"/>
          <p:nvPr/>
        </p:nvSpPr>
        <p:spPr>
          <a:xfrm>
            <a:off x="5814484" y="401016"/>
            <a:ext cx="6556616" cy="1477328"/>
          </a:xfrm>
          <a:prstGeom prst="rect">
            <a:avLst/>
          </a:prstGeom>
          <a:noFill/>
        </p:spPr>
        <p:txBody>
          <a:bodyPr wrap="square" rtlCol="0">
            <a:spAutoFit/>
          </a:bodyPr>
          <a:lstStyle/>
          <a:p>
            <a:r>
              <a:rPr lang="en-US" dirty="0">
                <a:solidFill>
                  <a:srgbClr val="FF0000"/>
                </a:solidFill>
              </a:rPr>
              <a:t>Run these scripts one-by-one to:</a:t>
            </a:r>
          </a:p>
          <a:p>
            <a:endParaRPr lang="en-US" dirty="0">
              <a:solidFill>
                <a:srgbClr val="FF0000"/>
              </a:solidFill>
            </a:endParaRPr>
          </a:p>
          <a:p>
            <a:pPr marL="285750" indent="-285750">
              <a:buFont typeface="Arial" panose="020B0604020202020204" pitchFamily="34" charset="0"/>
              <a:buChar char="•"/>
            </a:pPr>
            <a:r>
              <a:rPr lang="en-US" dirty="0">
                <a:solidFill>
                  <a:srgbClr val="FF0000"/>
                </a:solidFill>
              </a:rPr>
              <a:t>Generate Azure VM</a:t>
            </a:r>
          </a:p>
          <a:p>
            <a:pPr marL="285750" indent="-285750">
              <a:buFont typeface="Arial" panose="020B0604020202020204" pitchFamily="34" charset="0"/>
              <a:buChar char="•"/>
            </a:pPr>
            <a:r>
              <a:rPr lang="en-US" dirty="0">
                <a:solidFill>
                  <a:srgbClr val="FF0000"/>
                </a:solidFill>
              </a:rPr>
              <a:t>Generate configuration file for the Azure Cluster</a:t>
            </a:r>
          </a:p>
          <a:p>
            <a:pPr marL="285750" indent="-285750">
              <a:buFont typeface="Arial" panose="020B0604020202020204" pitchFamily="34" charset="0"/>
              <a:buChar char="•"/>
            </a:pPr>
            <a:r>
              <a:rPr lang="en-US" dirty="0">
                <a:solidFill>
                  <a:srgbClr val="FF0000"/>
                </a:solidFill>
              </a:rPr>
              <a:t>Deploy </a:t>
            </a:r>
            <a:r>
              <a:rPr lang="en-US" dirty="0" err="1">
                <a:solidFill>
                  <a:srgbClr val="FF0000"/>
                </a:solidFill>
              </a:rPr>
              <a:t>Kubernete</a:t>
            </a:r>
            <a:r>
              <a:rPr lang="en-US" dirty="0">
                <a:solidFill>
                  <a:srgbClr val="FF0000"/>
                </a:solidFill>
              </a:rPr>
              <a:t> Cluster &amp; DL Workspace runtime</a:t>
            </a:r>
          </a:p>
        </p:txBody>
      </p:sp>
    </p:spTree>
    <p:extLst>
      <p:ext uri="{BB962C8B-B14F-4D97-AF65-F5344CB8AC3E}">
        <p14:creationId xmlns:p14="http://schemas.microsoft.com/office/powerpoint/2010/main" val="3186832633"/>
      </p:ext>
    </p:extLst>
  </p:cSld>
  <p:clrMapOvr>
    <a:masterClrMapping/>
  </p:clrMapOvr>
  <mc:AlternateContent xmlns:mc="http://schemas.openxmlformats.org/markup-compatibility/2006" xmlns:p14="http://schemas.microsoft.com/office/powerpoint/2010/main">
    <mc:Choice Requires="p14">
      <p:transition spd="med" p14:dur="700" advClick="0" advTm="4150">
        <p:fade/>
      </p:transition>
    </mc:Choice>
    <mc:Fallback xmlns="">
      <p:transition spd="med" advClick="0" advTm="41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grpId="0"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3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1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0BCE71-1D4E-4948-8FF6-715E7FA99567}"/>
              </a:ext>
            </a:extLst>
          </p:cNvPr>
          <p:cNvPicPr>
            <a:picLocks noChangeAspect="1"/>
          </p:cNvPicPr>
          <p:nvPr/>
        </p:nvPicPr>
        <p:blipFill rotWithShape="1">
          <a:blip r:embed="rId5"/>
          <a:srcRect t="14599"/>
          <a:stretch/>
        </p:blipFill>
        <p:spPr>
          <a:xfrm>
            <a:off x="168636" y="151504"/>
            <a:ext cx="11837703" cy="6160520"/>
          </a:xfrm>
          <a:prstGeom prst="rect">
            <a:avLst/>
          </a:prstGeom>
        </p:spPr>
      </p:pic>
      <p:sp>
        <p:nvSpPr>
          <p:cNvPr id="11" name="TextBox 10">
            <a:extLst>
              <a:ext uri="{FF2B5EF4-FFF2-40B4-BE49-F238E27FC236}">
                <a16:creationId xmlns:a16="http://schemas.microsoft.com/office/drawing/2014/main" id="{DDDB26C2-D3FB-4323-AD31-1737EB343DA8}"/>
              </a:ext>
            </a:extLst>
          </p:cNvPr>
          <p:cNvSpPr txBox="1"/>
          <p:nvPr/>
        </p:nvSpPr>
        <p:spPr>
          <a:xfrm>
            <a:off x="2304052" y="2754710"/>
            <a:ext cx="7566870" cy="954107"/>
          </a:xfrm>
          <a:prstGeom prst="rect">
            <a:avLst/>
          </a:prstGeom>
          <a:noFill/>
        </p:spPr>
        <p:txBody>
          <a:bodyPr wrap="square" rtlCol="0">
            <a:spAutoFit/>
          </a:bodyPr>
          <a:lstStyle/>
          <a:p>
            <a:r>
              <a:rPr lang="en-US" sz="2800" dirty="0">
                <a:solidFill>
                  <a:schemeClr val="bg1"/>
                </a:solidFill>
              </a:rPr>
              <a:t>You should have a fully functional cluster in about half an hour. </a:t>
            </a:r>
          </a:p>
        </p:txBody>
      </p:sp>
      <p:pic>
        <p:nvPicPr>
          <p:cNvPr id="2" name="Audio 1">
            <a:hlinkClick r:id="" action="ppaction://media"/>
            <a:extLst>
              <a:ext uri="{FF2B5EF4-FFF2-40B4-BE49-F238E27FC236}">
                <a16:creationId xmlns:a16="http://schemas.microsoft.com/office/drawing/2014/main" id="{184E7D91-41C4-4376-B1CD-DEE024E399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12410387"/>
      </p:ext>
    </p:extLst>
  </p:cSld>
  <p:clrMapOvr>
    <a:masterClrMapping/>
  </p:clrMapOvr>
  <mc:AlternateContent xmlns:mc="http://schemas.openxmlformats.org/markup-compatibility/2006" xmlns:p14="http://schemas.microsoft.com/office/powerpoint/2010/main">
    <mc:Choice Requires="p14">
      <p:transition spd="med" p14:dur="700" advClick="0" advTm="4474">
        <p:fade/>
      </p:transition>
    </mc:Choice>
    <mc:Fallback xmlns="">
      <p:transition spd="med" advClick="0" advTm="44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409</TotalTime>
  <Words>405</Words>
  <Application>Microsoft Office PowerPoint</Application>
  <PresentationFormat>Widescreen</PresentationFormat>
  <Paragraphs>39</Paragraphs>
  <Slides>8</Slides>
  <Notes>8</Notes>
  <HiddenSlides>0</HiddenSlides>
  <MMClips>8</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幼圆</vt:lpstr>
      <vt:lpstr>Arial</vt:lpstr>
      <vt:lpstr>Diamond Grid 16x9</vt:lpstr>
      <vt:lpstr>DL Workspace</vt:lpstr>
      <vt:lpstr>DL Workspace is …</vt:lpstr>
      <vt:lpstr>Installation on Azure</vt:lpstr>
      <vt:lpstr>Prepare Dev Box</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 Workspace</dc:title>
  <dc:creator>Jin Li (MICROSOFT RESEARCH)</dc:creator>
  <cp:lastModifiedBy>Jin Li (MICROSOFT RESEARCH)</cp:lastModifiedBy>
  <cp:revision>74</cp:revision>
  <dcterms:created xsi:type="dcterms:W3CDTF">2017-09-13T18:34:11Z</dcterms:created>
  <dcterms:modified xsi:type="dcterms:W3CDTF">2017-09-14T02:33:34Z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Ref">
    <vt:lpwstr>https://api.informationprotection.azure.com/api/72f988bf-86f1-41af-91ab-2d7cd011db47</vt:lpwstr>
  </property>
  <property fmtid="{D5CDD505-2E9C-101B-9397-08002B2CF9AE}" pid="11" name="MSIP_Label_f42aa342-8706-4288-bd11-ebb85995028c_Owner">
    <vt:lpwstr>jinl@microsoft.com</vt:lpwstr>
  </property>
  <property fmtid="{D5CDD505-2E9C-101B-9397-08002B2CF9AE}" pid="12" name="MSIP_Label_f42aa342-8706-4288-bd11-ebb85995028c_SetDate">
    <vt:lpwstr>2017-09-13T11:37:19.6917988-07:00</vt:lpwstr>
  </property>
  <property fmtid="{D5CDD505-2E9C-101B-9397-08002B2CF9AE}" pid="13" name="MSIP_Label_f42aa342-8706-4288-bd11-ebb85995028c_Name">
    <vt:lpwstr>General</vt:lpwstr>
  </property>
  <property fmtid="{D5CDD505-2E9C-101B-9397-08002B2CF9AE}" pid="14" name="MSIP_Label_f42aa342-8706-4288-bd11-ebb85995028c_Application">
    <vt:lpwstr>Microsoft Azure Information Protection</vt:lpwstr>
  </property>
  <property fmtid="{D5CDD505-2E9C-101B-9397-08002B2CF9AE}" pid="15" name="MSIP_Label_f42aa342-8706-4288-bd11-ebb85995028c_Extended_MSFT_Method">
    <vt:lpwstr>Automatic</vt:lpwstr>
  </property>
  <property fmtid="{D5CDD505-2E9C-101B-9397-08002B2CF9AE}" pid="16" name="Sensitivity">
    <vt:lpwstr>General</vt:lpwstr>
  </property>
</Properties>
</file>